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861" r:id="rId2"/>
    <p:sldId id="1014" r:id="rId3"/>
    <p:sldId id="1010" r:id="rId4"/>
    <p:sldId id="1015"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82247" autoAdjust="0"/>
  </p:normalViewPr>
  <p:slideViewPr>
    <p:cSldViewPr>
      <p:cViewPr varScale="1">
        <p:scale>
          <a:sx n="148" d="100"/>
          <a:sy n="148" d="100"/>
        </p:scale>
        <p:origin x="1040"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12/31/20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034483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890685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3:17-22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979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Times New Roman" panose="02020603050405020304" pitchFamily="18" charset="0"/>
                <a:ea typeface="Arial" panose="020B0604020202020204" pitchFamily="34" charset="0"/>
              </a:rPr>
              <a:t>17 </a:t>
            </a:r>
            <a:r>
              <a:rPr lang="en-AU" sz="2400" dirty="0">
                <a:solidFill>
                  <a:schemeClr val="bg1"/>
                </a:solidFill>
                <a:latin typeface="Times New Roman" panose="02020603050405020304" pitchFamily="18" charset="0"/>
                <a:ea typeface="Arial" panose="020B0604020202020204" pitchFamily="34" charset="0"/>
              </a:rPr>
              <a:t>For it is better to suffer for doing good, if that should be God’s will, than for doing evil.</a:t>
            </a:r>
          </a:p>
          <a:p>
            <a:pPr indent="152400">
              <a:lnSpc>
                <a:spcPct val="115000"/>
              </a:lnSpc>
              <a:spcAft>
                <a:spcPts val="0"/>
              </a:spcAft>
            </a:pPr>
            <a:r>
              <a:rPr lang="en-AU" sz="2400" b="1" baseline="30000" dirty="0">
                <a:solidFill>
                  <a:schemeClr val="bg1"/>
                </a:solidFill>
                <a:latin typeface="Times New Roman" panose="02020603050405020304" pitchFamily="18" charset="0"/>
                <a:ea typeface="Arial" panose="020B0604020202020204" pitchFamily="34" charset="0"/>
              </a:rPr>
              <a:t>18 </a:t>
            </a:r>
            <a:r>
              <a:rPr lang="en-AU" sz="2400" dirty="0">
                <a:solidFill>
                  <a:schemeClr val="bg1"/>
                </a:solidFill>
                <a:latin typeface="Times New Roman" panose="02020603050405020304" pitchFamily="18" charset="0"/>
                <a:ea typeface="Arial" panose="020B0604020202020204" pitchFamily="34" charset="0"/>
              </a:rPr>
              <a:t>For Christ also suffered once for sins, the righteous for the unrighteous, that he might bring us to God, being put to death in the flesh but made alive in the spirit</a:t>
            </a:r>
            <a:r>
              <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400" dirty="0">
                <a:solidFill>
                  <a:schemeClr val="bg1"/>
                </a:solidFill>
                <a:latin typeface="Times New Roman" panose="02020603050405020304" pitchFamily="18" charset="0"/>
                <a:cs typeface="Times New Roman" panose="02020603050405020304" pitchFamily="18" charset="0"/>
              </a:rPr>
              <a:t>, </a:t>
            </a:r>
            <a:r>
              <a:rPr lang="en-AU" sz="2400" b="1" baseline="30000" dirty="0">
                <a:solidFill>
                  <a:schemeClr val="bg1"/>
                </a:solidFill>
                <a:latin typeface="Times New Roman" panose="02020603050405020304" pitchFamily="18" charset="0"/>
                <a:cs typeface="Times New Roman" panose="02020603050405020304" pitchFamily="18" charset="0"/>
              </a:rPr>
              <a:t>19 </a:t>
            </a:r>
            <a:r>
              <a:rPr lang="en-AU" sz="2400" dirty="0">
                <a:solidFill>
                  <a:schemeClr val="bg1"/>
                </a:solidFill>
                <a:latin typeface="Times New Roman" panose="02020603050405020304" pitchFamily="18" charset="0"/>
                <a:cs typeface="Times New Roman" panose="02020603050405020304" pitchFamily="18" charset="0"/>
              </a:rPr>
              <a:t>in which he went and proclaimed to the spirits in prison, </a:t>
            </a:r>
            <a:r>
              <a:rPr lang="en-AU" sz="2400" b="1" baseline="30000" dirty="0">
                <a:solidFill>
                  <a:schemeClr val="bg1"/>
                </a:solidFill>
                <a:latin typeface="Times New Roman" panose="02020603050405020304" pitchFamily="18" charset="0"/>
                <a:cs typeface="Times New Roman" panose="02020603050405020304" pitchFamily="18" charset="0"/>
              </a:rPr>
              <a:t>20 </a:t>
            </a:r>
            <a:r>
              <a:rPr lang="en-AU" sz="2400" dirty="0">
                <a:solidFill>
                  <a:schemeClr val="bg1"/>
                </a:solidFill>
                <a:latin typeface="Times New Roman" panose="02020603050405020304" pitchFamily="18" charset="0"/>
                <a:cs typeface="Times New Roman" panose="02020603050405020304" pitchFamily="18" charset="0"/>
              </a:rPr>
              <a:t>because they formerly did not obey, when God’s patience waited in the days of Noah, while the ark was being prepared, in which a few, that is, eight persons, were brought safely through water.  </a:t>
            </a:r>
            <a:r>
              <a:rPr lang="en-AU" sz="2400" b="1" baseline="30000" dirty="0">
                <a:solidFill>
                  <a:schemeClr val="bg1"/>
                </a:solidFill>
                <a:latin typeface="Times New Roman" panose="02020603050405020304" pitchFamily="18" charset="0"/>
                <a:cs typeface="Times New Roman" panose="02020603050405020304" pitchFamily="18" charset="0"/>
              </a:rPr>
              <a:t>21 </a:t>
            </a:r>
            <a:r>
              <a:rPr lang="en-AU" sz="2400" dirty="0">
                <a:solidFill>
                  <a:schemeClr val="bg1"/>
                </a:solidFill>
                <a:latin typeface="Times New Roman" panose="02020603050405020304" pitchFamily="18" charset="0"/>
                <a:cs typeface="Times New Roman" panose="02020603050405020304" pitchFamily="18" charset="0"/>
              </a:rPr>
              <a:t>Baptism, which corresponds to this, now saves you, not as a removal of dirt from the body but as an appeal to God for a good conscience, through the resurrection of Jesus Christ, </a:t>
            </a:r>
            <a:r>
              <a:rPr lang="en-AU" sz="2400" b="1" baseline="30000" dirty="0">
                <a:solidFill>
                  <a:schemeClr val="bg1"/>
                </a:solidFill>
                <a:latin typeface="Times New Roman" panose="02020603050405020304" pitchFamily="18" charset="0"/>
                <a:cs typeface="Times New Roman" panose="02020603050405020304" pitchFamily="18" charset="0"/>
              </a:rPr>
              <a:t>22 </a:t>
            </a:r>
            <a:r>
              <a:rPr lang="en-AU" sz="2400" dirty="0">
                <a:solidFill>
                  <a:schemeClr val="bg1"/>
                </a:solidFill>
                <a:latin typeface="Times New Roman" panose="02020603050405020304" pitchFamily="18" charset="0"/>
                <a:cs typeface="Times New Roman" panose="02020603050405020304" pitchFamily="18" charset="0"/>
              </a:rPr>
              <a:t>who has gone into heaven and is at the right hand of God, with angels, authorities, and powers having been subjected to him. </a:t>
            </a:r>
            <a:endPar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FDE2642-3FBC-2443-B357-7B08DE09A41D}"/>
              </a:ext>
            </a:extLst>
          </p:cNvPr>
          <p:cNvSpPr/>
          <p:nvPr/>
        </p:nvSpPr>
        <p:spPr>
          <a:xfrm>
            <a:off x="12158" y="749232"/>
            <a:ext cx="9131842" cy="1042850"/>
          </a:xfrm>
          <a:prstGeom prst="rect">
            <a:avLst/>
          </a:prstGeom>
          <a:solidFill>
            <a:schemeClr val="bg1"/>
          </a:solidFill>
        </p:spPr>
        <p:txBody>
          <a:bodyPr wrap="square">
            <a:spAutoFit/>
          </a:bodyPr>
          <a:lstStyle/>
          <a:p>
            <a:pPr>
              <a:lnSpc>
                <a:spcPct val="115000"/>
              </a:lnSpc>
              <a:spcAft>
                <a:spcPts val="0"/>
              </a:spcAft>
            </a:pPr>
            <a:r>
              <a:rPr lang="en-AU" sz="1900" dirty="0">
                <a:latin typeface="Comic Sans MS" panose="030F0902030302020204" pitchFamily="66" charset="0"/>
                <a:ea typeface="Batang" panose="02030600000101010101" pitchFamily="18" charset="-127"/>
              </a:rPr>
              <a:t> </a:t>
            </a:r>
            <a:r>
              <a:rPr lang="en-AU" dirty="0">
                <a:latin typeface="Comic Sans MS" panose="030F0902030302020204" pitchFamily="66" charset="0"/>
                <a:ea typeface="Arial" panose="020B0604020202020204" pitchFamily="34" charset="0"/>
                <a:cs typeface="Times New Roman" panose="02020603050405020304" pitchFamily="18" charset="0"/>
              </a:rPr>
              <a:t>put to death in the flesh but made alive in the spirit,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19 </a:t>
            </a:r>
            <a:r>
              <a:rPr lang="en-AU" dirty="0">
                <a:latin typeface="Comic Sans MS" panose="030F0902030302020204" pitchFamily="66" charset="0"/>
                <a:ea typeface="Arial" panose="020B0604020202020204" pitchFamily="34" charset="0"/>
                <a:cs typeface="Times New Roman" panose="02020603050405020304" pitchFamily="18" charset="0"/>
              </a:rPr>
              <a:t>in which he went and proclaimed to the spirits in </a:t>
            </a:r>
            <a:r>
              <a:rPr lang="en-AU" u="sng" dirty="0">
                <a:latin typeface="Comic Sans MS" panose="030F0902030302020204" pitchFamily="66" charset="0"/>
                <a:ea typeface="Arial" panose="020B0604020202020204" pitchFamily="34" charset="0"/>
                <a:cs typeface="Times New Roman" panose="02020603050405020304" pitchFamily="18" charset="0"/>
              </a:rPr>
              <a:t>prison </a:t>
            </a:r>
            <a:r>
              <a:rPr lang="en-AU" u="sng" dirty="0">
                <a:latin typeface="Times New Roman" panose="02020603050405020304" pitchFamily="18" charset="0"/>
                <a:ea typeface="Arial" panose="020B0604020202020204" pitchFamily="34" charset="0"/>
                <a:cs typeface="Times New Roman" panose="02020603050405020304" pitchFamily="18" charset="0"/>
              </a:rPr>
              <a:t>[or refuge]</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20 </a:t>
            </a:r>
            <a:r>
              <a:rPr lang="en-AU" dirty="0">
                <a:latin typeface="Comic Sans MS" panose="030F0902030302020204" pitchFamily="66" charset="0"/>
                <a:ea typeface="Arial" panose="020B0604020202020204" pitchFamily="34" charset="0"/>
                <a:cs typeface="Times New Roman" panose="02020603050405020304" pitchFamily="18" charset="0"/>
              </a:rPr>
              <a:t>because they formerly did not obey, when God’s patience waited in the days of Noah, while the ark was being prepared</a:t>
            </a:r>
            <a:r>
              <a:rPr lang="en-AU" dirty="0"/>
              <a:t> </a:t>
            </a:r>
            <a:endParaRPr lang="en-US" dirty="0">
              <a:latin typeface="Comic Sans MS" panose="030F0902030302020204" pitchFamily="66" charset="0"/>
            </a:endParaRPr>
          </a:p>
        </p:txBody>
      </p:sp>
      <p:sp>
        <p:nvSpPr>
          <p:cNvPr id="9" name="TextBox 8">
            <a:extLst>
              <a:ext uri="{FF2B5EF4-FFF2-40B4-BE49-F238E27FC236}">
                <a16:creationId xmlns:a16="http://schemas.microsoft.com/office/drawing/2014/main" id="{33B98C4C-AD87-3F43-8B95-79CBA4C18979}"/>
              </a:ext>
            </a:extLst>
          </p:cNvPr>
          <p:cNvSpPr txBox="1"/>
          <p:nvPr/>
        </p:nvSpPr>
        <p:spPr>
          <a:xfrm>
            <a:off x="49586" y="1796450"/>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4 theories on a difficult passage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12158" y="393594"/>
            <a:ext cx="91318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Even if we lose our physical life, in Christ, we are Spiritually alive</a:t>
            </a:r>
          </a:p>
        </p:txBody>
      </p:sp>
      <p:sp>
        <p:nvSpPr>
          <p:cNvPr id="17" name="TextBox 16">
            <a:extLst>
              <a:ext uri="{FF2B5EF4-FFF2-40B4-BE49-F238E27FC236}">
                <a16:creationId xmlns:a16="http://schemas.microsoft.com/office/drawing/2014/main" id="{73376341-2641-FB43-813C-F383C02FE731}"/>
              </a:ext>
            </a:extLst>
          </p:cNvPr>
          <p:cNvSpPr txBox="1"/>
          <p:nvPr/>
        </p:nvSpPr>
        <p:spPr>
          <a:xfrm>
            <a:off x="-1" y="2095456"/>
            <a:ext cx="9131841" cy="1323439"/>
          </a:xfrm>
          <a:prstGeom prst="rect">
            <a:avLst/>
          </a:prstGeom>
          <a:noFill/>
          <a:ln>
            <a:noFill/>
          </a:ln>
        </p:spPr>
        <p:txBody>
          <a:bodyPr wrap="square" rtlCol="0">
            <a:spAutoFit/>
          </a:bodyPr>
          <a:lstStyle/>
          <a:p>
            <a:pPr marL="266700" indent="-2667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Fallen angels of Genesis 6 who married human women – imprisoned and preached to</a:t>
            </a:r>
          </a:p>
          <a:p>
            <a:pPr marL="266700" indent="-2667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The People who Noah preached to – Holy Spirit / Jesus preached through Noah</a:t>
            </a:r>
          </a:p>
          <a:p>
            <a:pPr marL="266700" indent="-2667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Preached to people who didn’t repent at the time of Noah.  2</a:t>
            </a:r>
            <a:r>
              <a:rPr lang="en-AU" sz="2000" baseline="30000" dirty="0">
                <a:solidFill>
                  <a:schemeClr val="bg1"/>
                </a:solidFill>
                <a:latin typeface="Times New Roman" panose="02020603050405020304" pitchFamily="18" charset="0"/>
                <a:cs typeface="Times New Roman" panose="02020603050405020304" pitchFamily="18" charset="0"/>
              </a:rPr>
              <a:t>nd</a:t>
            </a:r>
            <a:r>
              <a:rPr lang="en-AU" sz="2000" dirty="0">
                <a:solidFill>
                  <a:schemeClr val="bg1"/>
                </a:solidFill>
                <a:latin typeface="Times New Roman" panose="02020603050405020304" pitchFamily="18" charset="0"/>
                <a:cs typeface="Times New Roman" panose="02020603050405020304" pitchFamily="18" charset="0"/>
              </a:rPr>
              <a:t> chance?  Judgment?</a:t>
            </a:r>
          </a:p>
          <a:p>
            <a:pPr marL="266700" indent="-2667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The fallen angels of Gen 6, are doomed, but for now, are in a time of refuge</a:t>
            </a:r>
          </a:p>
        </p:txBody>
      </p:sp>
      <p:sp>
        <p:nvSpPr>
          <p:cNvPr id="28" name="TextBox 27">
            <a:extLst>
              <a:ext uri="{FF2B5EF4-FFF2-40B4-BE49-F238E27FC236}">
                <a16:creationId xmlns:a16="http://schemas.microsoft.com/office/drawing/2014/main" id="{9239AAA2-BC73-8E4F-A270-77C7E20A042D}"/>
              </a:ext>
            </a:extLst>
          </p:cNvPr>
          <p:cNvSpPr txBox="1"/>
          <p:nvPr/>
        </p:nvSpPr>
        <p:spPr>
          <a:xfrm>
            <a:off x="0" y="15899"/>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The Supremacy of Jesus Christ – The whole spiritual realm is now subject to Him</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950C09A-F358-B045-89E7-EEB2369D9B2D}"/>
              </a:ext>
            </a:extLst>
          </p:cNvPr>
          <p:cNvSpPr txBox="1"/>
          <p:nvPr/>
        </p:nvSpPr>
        <p:spPr>
          <a:xfrm>
            <a:off x="388812" y="3261199"/>
            <a:ext cx="8755188"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now, demons continue to deceive, lead astray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Jesus proclaimed the whole spiritual realm are now subjected to Him.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He has overcome.  They will be consigned to the pit of fire. </a:t>
            </a:r>
            <a:r>
              <a:rPr lang="en-AU" sz="2000" i="1" dirty="0">
                <a:solidFill>
                  <a:schemeClr val="accent1"/>
                </a:solidFill>
                <a:latin typeface="Times New Roman" panose="02020603050405020304" pitchFamily="18" charset="0"/>
                <a:cs typeface="Times New Roman" panose="02020603050405020304" pitchFamily="18" charset="0"/>
              </a:rPr>
              <a:t>(see Rev 12)</a:t>
            </a:r>
          </a:p>
        </p:txBody>
      </p:sp>
      <p:sp>
        <p:nvSpPr>
          <p:cNvPr id="19" name="Rectangle 18">
            <a:extLst>
              <a:ext uri="{FF2B5EF4-FFF2-40B4-BE49-F238E27FC236}">
                <a16:creationId xmlns:a16="http://schemas.microsoft.com/office/drawing/2014/main" id="{844ABE4C-E625-3943-9570-D04F3658D32A}"/>
              </a:ext>
            </a:extLst>
          </p:cNvPr>
          <p:cNvSpPr/>
          <p:nvPr/>
        </p:nvSpPr>
        <p:spPr>
          <a:xfrm>
            <a:off x="755576" y="4247798"/>
            <a:ext cx="7308306" cy="725391"/>
          </a:xfrm>
          <a:prstGeom prst="rect">
            <a:avLst/>
          </a:prstGeom>
          <a:solidFill>
            <a:schemeClr val="bg1"/>
          </a:solidFill>
        </p:spPr>
        <p:txBody>
          <a:bodyPr wrap="square">
            <a:spAutoFit/>
          </a:bodyPr>
          <a:lstStyle/>
          <a:p>
            <a:pPr>
              <a:lnSpc>
                <a:spcPct val="115000"/>
              </a:lnSpc>
              <a:spcAft>
                <a:spcPts val="0"/>
              </a:spcAft>
            </a:pPr>
            <a:r>
              <a:rPr lang="en-AU" sz="1900" dirty="0">
                <a:latin typeface="Times New Roman" panose="02020603050405020304" pitchFamily="18" charset="0"/>
                <a:ea typeface="Batang" panose="02030600000101010101" pitchFamily="18" charset="-127"/>
                <a:cs typeface="Times New Roman" panose="02020603050405020304" pitchFamily="18" charset="0"/>
              </a:rPr>
              <a:t> [Jesus Christ]</a:t>
            </a:r>
            <a:r>
              <a:rPr lang="en-AU" sz="1900" dirty="0">
                <a:latin typeface="Comic Sans MS" panose="030F0902030302020204" pitchFamily="66"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has gone into heaven and is at the right hand of God, </a:t>
            </a:r>
          </a:p>
          <a:p>
            <a:pPr>
              <a:lnSpc>
                <a:spcPct val="115000"/>
              </a:lnSpc>
              <a:spcAft>
                <a:spcPts val="0"/>
              </a:spcAft>
            </a:pPr>
            <a:r>
              <a:rPr lang="en-AU" u="sng" dirty="0">
                <a:latin typeface="Comic Sans MS" panose="030F0902030302020204" pitchFamily="66" charset="0"/>
                <a:ea typeface="Times New Roman" panose="02020603050405020304" pitchFamily="18" charset="0"/>
                <a:cs typeface="Times New Roman" panose="02020603050405020304" pitchFamily="18" charset="0"/>
              </a:rPr>
              <a:t>with angels, authorities, and powers having been subjected to him</a:t>
            </a:r>
            <a:r>
              <a:rPr lang="en-AU" dirty="0">
                <a:latin typeface="Comic Sans MS" panose="030F0902030302020204" pitchFamily="66" charset="0"/>
                <a:ea typeface="Times New Roman" panose="02020603050405020304" pitchFamily="18" charset="0"/>
                <a:cs typeface="Times New Roman" panose="02020603050405020304" pitchFamily="18" charset="0"/>
              </a:rPr>
              <a:t>.</a:t>
            </a:r>
            <a:endParaRPr lang="en-US" dirty="0">
              <a:latin typeface="Comic Sans MS" panose="030F0902030302020204" pitchFamily="66" charset="0"/>
            </a:endParaRPr>
          </a:p>
        </p:txBody>
      </p:sp>
    </p:spTree>
    <p:extLst>
      <p:ext uri="{BB962C8B-B14F-4D97-AF65-F5344CB8AC3E}">
        <p14:creationId xmlns:p14="http://schemas.microsoft.com/office/powerpoint/2010/main" val="224705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3" end="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p:bldP spid="10" grpId="0"/>
      <p:bldP spid="17" grpId="0" uiExpand="1" build="p"/>
      <p:bldP spid="28" grpId="0"/>
      <p:bldP spid="14" grpId="0"/>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FDE2642-3FBC-2443-B357-7B08DE09A41D}"/>
              </a:ext>
            </a:extLst>
          </p:cNvPr>
          <p:cNvSpPr/>
          <p:nvPr/>
        </p:nvSpPr>
        <p:spPr>
          <a:xfrm>
            <a:off x="12158" y="749232"/>
            <a:ext cx="9131842" cy="1042850"/>
          </a:xfrm>
          <a:prstGeom prst="rect">
            <a:avLst/>
          </a:prstGeom>
          <a:solidFill>
            <a:schemeClr val="bg1"/>
          </a:solidFill>
        </p:spPr>
        <p:txBody>
          <a:bodyPr wrap="square">
            <a:spAutoFit/>
          </a:bodyPr>
          <a:lstStyle/>
          <a:p>
            <a:pPr>
              <a:lnSpc>
                <a:spcPct val="115000"/>
              </a:lnSpc>
              <a:spcAft>
                <a:spcPts val="0"/>
              </a:spcAft>
            </a:pPr>
            <a:r>
              <a:rPr lang="en-AU" sz="1900" dirty="0">
                <a:latin typeface="Comic Sans MS" panose="030F0902030302020204" pitchFamily="66" charset="0"/>
                <a:ea typeface="Batang" panose="02030600000101010101" pitchFamily="18" charset="-127"/>
              </a:rPr>
              <a:t> </a:t>
            </a:r>
            <a:r>
              <a:rPr lang="en-AU" dirty="0">
                <a:latin typeface="Comic Sans MS" panose="030F0902030302020204" pitchFamily="66" charset="0"/>
                <a:ea typeface="Arial" panose="020B0604020202020204" pitchFamily="34" charset="0"/>
                <a:cs typeface="Times New Roman" panose="02020603050405020304" pitchFamily="18" charset="0"/>
              </a:rPr>
              <a:t>put to death in the flesh but made alive in the spirit,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19 </a:t>
            </a:r>
            <a:r>
              <a:rPr lang="en-AU" dirty="0">
                <a:latin typeface="Comic Sans MS" panose="030F0902030302020204" pitchFamily="66" charset="0"/>
                <a:ea typeface="Arial" panose="020B0604020202020204" pitchFamily="34" charset="0"/>
                <a:cs typeface="Times New Roman" panose="02020603050405020304" pitchFamily="18" charset="0"/>
              </a:rPr>
              <a:t>in which he went and proclaimed to the spirits in </a:t>
            </a:r>
            <a:r>
              <a:rPr lang="en-AU" u="sng" dirty="0">
                <a:latin typeface="Comic Sans MS" panose="030F0902030302020204" pitchFamily="66" charset="0"/>
                <a:ea typeface="Arial" panose="020B0604020202020204" pitchFamily="34" charset="0"/>
                <a:cs typeface="Times New Roman" panose="02020603050405020304" pitchFamily="18" charset="0"/>
              </a:rPr>
              <a:t>prison </a:t>
            </a:r>
            <a:r>
              <a:rPr lang="en-AU" u="sng" dirty="0">
                <a:latin typeface="Times New Roman" panose="02020603050405020304" pitchFamily="18" charset="0"/>
                <a:ea typeface="Arial" panose="020B0604020202020204" pitchFamily="34" charset="0"/>
                <a:cs typeface="Times New Roman" panose="02020603050405020304" pitchFamily="18" charset="0"/>
              </a:rPr>
              <a:t>[or refuge]</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20 </a:t>
            </a:r>
            <a:r>
              <a:rPr lang="en-AU" dirty="0">
                <a:latin typeface="Comic Sans MS" panose="030F0902030302020204" pitchFamily="66" charset="0"/>
                <a:ea typeface="Arial" panose="020B0604020202020204" pitchFamily="34" charset="0"/>
                <a:cs typeface="Times New Roman" panose="02020603050405020304" pitchFamily="18" charset="0"/>
              </a:rPr>
              <a:t>because they formerly did not obey, when God’s patience waited in the days of Noah, while the ark was being prepared</a:t>
            </a:r>
            <a:r>
              <a:rPr lang="en-AU" dirty="0"/>
              <a:t> </a:t>
            </a:r>
            <a:endParaRPr lang="en-US" dirty="0">
              <a:latin typeface="Comic Sans MS" panose="030F0902030302020204" pitchFamily="66"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12158" y="393594"/>
            <a:ext cx="91318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Even if we lose our physical life, in Christ, we are Spiritually alive</a:t>
            </a:r>
          </a:p>
        </p:txBody>
      </p:sp>
      <p:sp>
        <p:nvSpPr>
          <p:cNvPr id="17" name="TextBox 16">
            <a:extLst>
              <a:ext uri="{FF2B5EF4-FFF2-40B4-BE49-F238E27FC236}">
                <a16:creationId xmlns:a16="http://schemas.microsoft.com/office/drawing/2014/main" id="{73376341-2641-FB43-813C-F383C02FE731}"/>
              </a:ext>
            </a:extLst>
          </p:cNvPr>
          <p:cNvSpPr txBox="1"/>
          <p:nvPr/>
        </p:nvSpPr>
        <p:spPr>
          <a:xfrm>
            <a:off x="24793" y="1792082"/>
            <a:ext cx="9094414" cy="1323439"/>
          </a:xfrm>
          <a:prstGeom prst="rect">
            <a:avLst/>
          </a:prstGeom>
          <a:noFill/>
          <a:ln w="12700">
            <a:solidFill>
              <a:schemeClr val="bg1"/>
            </a:solidFill>
          </a:ln>
        </p:spPr>
        <p:txBody>
          <a:bodyPr wrap="square" rtlCol="0">
            <a:spAutoFit/>
          </a:bodyPr>
          <a:lstStyle/>
          <a:p>
            <a:pPr marL="266700" indent="-266700">
              <a:buAutoNum type="arabicPeriod" startAt="4"/>
            </a:pPr>
            <a:r>
              <a:rPr lang="en-AU" sz="2000" dirty="0">
                <a:solidFill>
                  <a:schemeClr val="bg1"/>
                </a:solidFill>
                <a:latin typeface="Times New Roman" panose="02020603050405020304" pitchFamily="18" charset="0"/>
                <a:cs typeface="Times New Roman" panose="02020603050405020304" pitchFamily="18" charset="0"/>
              </a:rPr>
              <a:t>The fallen angels of Gen 6, are doomed, but for now, are in a time of refuge/restraint</a:t>
            </a:r>
          </a:p>
          <a:p>
            <a:pPr marL="762000" indent="-314325">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now, demons continue to deceive, lead astray</a:t>
            </a:r>
          </a:p>
          <a:p>
            <a:pPr marL="762000" indent="-314325">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Jesus proclaimed the whole spiritual realm are now subjected to Him.  </a:t>
            </a:r>
          </a:p>
          <a:p>
            <a:pPr marL="762000" indent="-314325">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He has overcome.  They will be consigned to the pit of fire. </a:t>
            </a:r>
            <a:r>
              <a:rPr lang="en-AU" sz="2000" i="1" dirty="0">
                <a:solidFill>
                  <a:schemeClr val="accent1"/>
                </a:solidFill>
                <a:latin typeface="Times New Roman" panose="02020603050405020304" pitchFamily="18" charset="0"/>
                <a:cs typeface="Times New Roman" panose="02020603050405020304" pitchFamily="18" charset="0"/>
              </a:rPr>
              <a:t>(see Rev 12)</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15899"/>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The Supremacy of Jesus Christ – The whole spiritual realm is now subject to Him</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844ABE4C-E625-3943-9570-D04F3658D32A}"/>
              </a:ext>
            </a:extLst>
          </p:cNvPr>
          <p:cNvSpPr/>
          <p:nvPr/>
        </p:nvSpPr>
        <p:spPr>
          <a:xfrm>
            <a:off x="1403648" y="3407295"/>
            <a:ext cx="7739898" cy="70660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21 </a:t>
            </a:r>
            <a:r>
              <a:rPr lang="en-AU" dirty="0">
                <a:latin typeface="Comic Sans MS" panose="030F0902030302020204" pitchFamily="66" charset="0"/>
                <a:ea typeface="Arial" panose="020B0604020202020204" pitchFamily="34" charset="0"/>
                <a:cs typeface="Times New Roman" panose="02020603050405020304" pitchFamily="18" charset="0"/>
              </a:rPr>
              <a:t>Baptism, which corresponds to this, now saves you .... as an appeal to God for a good conscience, through the resurrection of Jesus Christ</a:t>
            </a:r>
            <a:r>
              <a:rPr lang="en-AU" dirty="0"/>
              <a:t> </a:t>
            </a:r>
            <a:endParaRPr lang="en-US" dirty="0">
              <a:latin typeface="Comic Sans MS" panose="030F0902030302020204" pitchFamily="66" charset="0"/>
            </a:endParaRPr>
          </a:p>
        </p:txBody>
      </p:sp>
      <p:sp>
        <p:nvSpPr>
          <p:cNvPr id="11" name="TextBox 10">
            <a:extLst>
              <a:ext uri="{FF2B5EF4-FFF2-40B4-BE49-F238E27FC236}">
                <a16:creationId xmlns:a16="http://schemas.microsoft.com/office/drawing/2014/main" id="{5939C8EE-1243-B541-B5E6-E27374004228}"/>
              </a:ext>
            </a:extLst>
          </p:cNvPr>
          <p:cNvSpPr txBox="1"/>
          <p:nvPr/>
        </p:nvSpPr>
        <p:spPr>
          <a:xfrm>
            <a:off x="20171" y="3061658"/>
            <a:ext cx="9094414" cy="415498"/>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A message of Great Encouragement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D50B8E3-F45D-1843-9BF9-D38D7462A179}"/>
              </a:ext>
            </a:extLst>
          </p:cNvPr>
          <p:cNvSpPr txBox="1"/>
          <p:nvPr/>
        </p:nvSpPr>
        <p:spPr>
          <a:xfrm>
            <a:off x="5434" y="4084812"/>
            <a:ext cx="9131842"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Brought to God through our baptism, as we submit ourselves to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were once dead, but in Christ, we become Spiritually Alive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is patiently waiting.  The Gospel is preached, in hope that many will repent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as with the flood of Noah, only a few will respond and be saved</a:t>
            </a:r>
          </a:p>
        </p:txBody>
      </p:sp>
    </p:spTree>
    <p:extLst>
      <p:ext uri="{BB962C8B-B14F-4D97-AF65-F5344CB8AC3E}">
        <p14:creationId xmlns:p14="http://schemas.microsoft.com/office/powerpoint/2010/main" val="243040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120240</TotalTime>
  <Words>659</Words>
  <Application>Microsoft Macintosh PowerPoint</Application>
  <PresentationFormat>On-screen Show (16:10)</PresentationFormat>
  <Paragraphs>37</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1999</cp:revision>
  <cp:lastPrinted>2020-12-31T06:05:09Z</cp:lastPrinted>
  <dcterms:created xsi:type="dcterms:W3CDTF">2016-11-04T06:28:01Z</dcterms:created>
  <dcterms:modified xsi:type="dcterms:W3CDTF">2020-12-31T06:05:57Z</dcterms:modified>
</cp:coreProperties>
</file>